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58" r:id="rId4"/>
    <p:sldId id="267" r:id="rId5"/>
    <p:sldId id="268" r:id="rId6"/>
    <p:sldId id="260" r:id="rId7"/>
    <p:sldId id="261" r:id="rId8"/>
    <p:sldId id="262" r:id="rId9"/>
    <p:sldId id="269" r:id="rId10"/>
    <p:sldId id="270" r:id="rId11"/>
    <p:sldId id="263" r:id="rId12"/>
    <p:sldId id="264" r:id="rId13"/>
    <p:sldId id="266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jpeg>
</file>

<file path=ppt/media/image2.png>
</file>

<file path=ppt/media/image3.png>
</file>

<file path=ppt/media/image30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7588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7823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9809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3971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2492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9282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72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054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0637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1600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539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03A3D-6F7A-495C-B18A-360D14225E40}" type="datetimeFigureOut">
              <a:rPr lang="en-IN" smtClean="0"/>
              <a:t>18-03-2020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5014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wav"/><Relationship Id="rId7" Type="http://schemas.openxmlformats.org/officeDocument/2006/relationships/image" Target="../media/image2.png"/><Relationship Id="rId2" Type="http://schemas.microsoft.com/office/2007/relationships/media" Target="../media/media1.wav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av"/><Relationship Id="rId7" Type="http://schemas.openxmlformats.org/officeDocument/2006/relationships/image" Target="../media/image2.png"/><Relationship Id="rId2" Type="http://schemas.microsoft.com/office/2007/relationships/media" Target="../media/media11.wav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7.bin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av"/><Relationship Id="rId7" Type="http://schemas.openxmlformats.org/officeDocument/2006/relationships/image" Target="../media/image2.png"/><Relationship Id="rId2" Type="http://schemas.microsoft.com/office/2007/relationships/media" Target="../media/media12.wav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8.bin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2.pn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.wav"/><Relationship Id="rId7" Type="http://schemas.openxmlformats.org/officeDocument/2006/relationships/image" Target="../media/image3.png"/><Relationship Id="rId2" Type="http://schemas.microsoft.com/office/2007/relationships/media" Target="../media/media2.wav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3.wav"/><Relationship Id="rId7" Type="http://schemas.openxmlformats.org/officeDocument/2006/relationships/image" Target="../media/image30.png"/><Relationship Id="rId2" Type="http://schemas.microsoft.com/office/2007/relationships/media" Target="../media/media3.wav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2" Type="http://schemas.microsoft.com/office/2007/relationships/media" Target="../media/media4.wav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7" Type="http://schemas.openxmlformats.org/officeDocument/2006/relationships/image" Target="../media/image2.png"/><Relationship Id="rId2" Type="http://schemas.microsoft.com/office/2007/relationships/media" Target="../media/media6.wav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4.bin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7.wav"/><Relationship Id="rId7" Type="http://schemas.openxmlformats.org/officeDocument/2006/relationships/image" Target="../media/image40.png"/><Relationship Id="rId2" Type="http://schemas.microsoft.com/office/2007/relationships/media" Target="../media/media7.wav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8.wav"/><Relationship Id="rId7" Type="http://schemas.openxmlformats.org/officeDocument/2006/relationships/image" Target="../media/image6.png"/><Relationship Id="rId2" Type="http://schemas.microsoft.com/office/2007/relationships/media" Target="../media/media8.wav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6.bin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2204864"/>
            <a:ext cx="8856984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INT247</a:t>
            </a:r>
            <a:b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Machine Learning Foundations</a:t>
            </a:r>
            <a:endParaRPr lang="en-IN" sz="5400" dirty="0">
              <a:solidFill>
                <a:schemeClr val="tx2">
                  <a:lumMod val="50000"/>
                </a:schemeClr>
              </a:solidFill>
              <a:latin typeface="Broadway" pitchFamily="8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045775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r:id="rId5" imgW="13937020" imgH="5409524" progId="">
                  <p:embed/>
                </p:oleObj>
              </mc:Choice>
              <mc:Fallback>
                <p:oleObj r:id="rId5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1043608" y="378904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22852" y="3918247"/>
            <a:ext cx="2898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Lecture #7.0 &amp; 7.1</a:t>
            </a:r>
            <a:endParaRPr lang="en-IN" sz="2400" b="1" dirty="0">
              <a:solidFill>
                <a:schemeClr val="accent1">
                  <a:lumMod val="75000"/>
                </a:schemeClr>
              </a:solidFill>
              <a:latin typeface="Arial Rounded MT Bold" pitchFamily="34" charset="0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619672" y="4379912"/>
            <a:ext cx="7056784" cy="1752600"/>
          </a:xfrm>
        </p:spPr>
        <p:txBody>
          <a:bodyPr/>
          <a:lstStyle/>
          <a:p>
            <a:r>
              <a:rPr lang="en-IN" b="1" dirty="0" smtClean="0"/>
              <a:t>LDA, Kernel PCA</a:t>
            </a:r>
            <a:endParaRPr lang="en-IN" b="1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© LPU :: INT247 Machine Learning Foundations </a:t>
            </a:r>
            <a:endParaRPr lang="en-IN" dirty="0"/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49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84"/>
    </mc:Choice>
    <mc:Fallback>
      <p:transition spd="slow" advTm="14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77589"/>
            <a:ext cx="5724525" cy="1838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04864"/>
            <a:ext cx="798195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83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71"/>
    </mc:Choice>
    <mc:Fallback>
      <p:transition spd="slow" advTm="38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345684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r:id="rId5" imgW="13937020" imgH="5409524" progId="">
                  <p:embed/>
                </p:oleObj>
              </mc:Choice>
              <mc:Fallback>
                <p:oleObj r:id="rId5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Advantages of Dimensionality Reduction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081811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It helps in data compression, and hence reduced storage space.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It reduces computation time.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It also helps remove redundant features, if any.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58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96"/>
    </mc:Choice>
    <mc:Fallback>
      <p:transition spd="slow" advTm="28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65046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r:id="rId5" imgW="13937020" imgH="5409524" progId="">
                  <p:embed/>
                </p:oleObj>
              </mc:Choice>
              <mc:Fallback>
                <p:oleObj r:id="rId5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3600" b="1" dirty="0" smtClean="0">
                <a:solidFill>
                  <a:srgbClr val="C00000"/>
                </a:solidFill>
              </a:rPr>
              <a:t>Disadvantages of Dimensionality Reduction</a:t>
            </a:r>
            <a:endParaRPr lang="en-IN" sz="36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081811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It may lead to some amount of data loss.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PCA tends to find linear correlations between variables, which is sometimes undesirable.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PCA fails in cases where mean and covariance are not enough to define datasets.</a:t>
            </a: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104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47"/>
    </mc:Choice>
    <mc:Fallback>
      <p:transition spd="slow" advTm="16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72" name="Picture 72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13" y="198120"/>
            <a:ext cx="7620000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961721" y="510540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ABCD7C30-1B6E-475E-BBFE-37A8D854124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© LPU :: INT247 Machine Learning Foundations </a:t>
            </a:r>
            <a:endParaRPr lang="en-IN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71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2"/>
    </mc:Choice>
    <mc:Fallback>
      <p:transition spd="slow" advTm="3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563424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r:id="rId5" imgW="13937020" imgH="5409524" progId="">
                  <p:embed/>
                </p:oleObj>
              </mc:Choice>
              <mc:Fallback>
                <p:oleObj r:id="rId5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Linear Discriminant Analysis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3528" y="1124744"/>
            <a:ext cx="87129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Used for feature extraction to increase the computational efficiency and reduce the degree of over-fitting.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Finds the feature subspace that optimizes class </a:t>
            </a:r>
            <a:r>
              <a:rPr lang="en-IN" sz="2800" b="1" dirty="0" err="1" smtClean="0">
                <a:solidFill>
                  <a:srgbClr val="FF0000"/>
                </a:solidFill>
              </a:rPr>
              <a:t>separability</a:t>
            </a:r>
            <a:r>
              <a:rPr lang="en-IN" sz="2800" b="1" dirty="0" smtClean="0">
                <a:solidFill>
                  <a:srgbClr val="FF0000"/>
                </a:solidFill>
              </a:rPr>
              <a:t>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 x-axis (LD1) separate the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 </a:t>
            </a:r>
            <a:r>
              <a:rPr lang="en-IN" sz="2800" b="1" dirty="0" smtClean="0">
                <a:solidFill>
                  <a:srgbClr val="FF0000"/>
                </a:solidFill>
              </a:rPr>
              <a:t>      normally distributed classes.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 y-axis (LD2) captures variance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 </a:t>
            </a:r>
            <a:r>
              <a:rPr lang="en-IN" sz="2800" b="1" dirty="0" smtClean="0">
                <a:solidFill>
                  <a:srgbClr val="FF0000"/>
                </a:solidFill>
              </a:rPr>
              <a:t>      in the dataset.</a:t>
            </a:r>
            <a:endParaRPr lang="en-IN" sz="2800" b="1" dirty="0">
              <a:solidFill>
                <a:srgbClr val="FF0000"/>
              </a:solidFill>
            </a:endParaRPr>
          </a:p>
        </p:txBody>
      </p:sp>
      <p:pic>
        <p:nvPicPr>
          <p:cNvPr id="8397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3092886"/>
            <a:ext cx="3672408" cy="3186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836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79"/>
    </mc:Choice>
    <mc:Fallback>
      <p:transition spd="slow" advTm="43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3866621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r:id="rId5" imgW="13937020" imgH="5409524" progId="">
                  <p:embed/>
                </p:oleObj>
              </mc:Choice>
              <mc:Fallback>
                <p:oleObj r:id="rId5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33772" y="188640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>
                <a:solidFill>
                  <a:srgbClr val="C00000"/>
                </a:solidFill>
              </a:rPr>
              <a:t>Steps of </a:t>
            </a:r>
            <a:r>
              <a:rPr lang="en-IN" sz="4000" b="1" dirty="0" smtClean="0">
                <a:solidFill>
                  <a:srgbClr val="C00000"/>
                </a:solidFill>
              </a:rPr>
              <a:t>LDA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323528" y="1124744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23528" y="1124744"/>
                <a:ext cx="8712968" cy="57852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Standardize the d-dimensional dataset.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For  each class, compute the d-dimensional mean vector.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Construct the between-class scatter matrix S</a:t>
                </a:r>
                <a:r>
                  <a:rPr lang="en-IN" sz="2800" b="1" baseline="-25000" dirty="0" smtClean="0">
                    <a:solidFill>
                      <a:srgbClr val="FF0000"/>
                    </a:solidFill>
                  </a:rPr>
                  <a:t>B 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and the within-class scatter matrix S</a:t>
                </a:r>
                <a:r>
                  <a:rPr lang="en-IN" sz="2800" b="1" baseline="-25000" dirty="0" smtClean="0">
                    <a:solidFill>
                      <a:srgbClr val="FF0000"/>
                    </a:solidFill>
                  </a:rPr>
                  <a:t>w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Compute the eigenvectors and corresponding eigenvalues of the matrix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IN" sz="2800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IN" sz="2800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sz="2800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𝑺</m:t>
                            </m:r>
                          </m:e>
                          <m:sub>
                            <m:r>
                              <a:rPr lang="en-IN" sz="2800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𝒘</m:t>
                            </m:r>
                          </m:sub>
                        </m:sSub>
                      </m:e>
                      <m:sub/>
                      <m:sup>
                        <m:r>
                          <a:rPr lang="en-IN" sz="2800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IN" sz="2800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𝟏</m:t>
                        </m:r>
                      </m:sup>
                    </m:sSubSup>
                  </m:oMath>
                </a14:m>
                <a:r>
                  <a:rPr lang="en-IN" sz="2800" b="1" dirty="0">
                    <a:solidFill>
                      <a:srgbClr val="FF0000"/>
                    </a:solidFill>
                  </a:rPr>
                  <a:t> 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S</a:t>
                </a:r>
                <a:r>
                  <a:rPr lang="en-IN" sz="2800" b="1" baseline="-25000" dirty="0" smtClean="0">
                    <a:solidFill>
                      <a:srgbClr val="FF0000"/>
                    </a:solidFill>
                  </a:rPr>
                  <a:t>B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Choose the k eigenvectors that correspond to the k largest eigenvalues to construct a </a:t>
                </a:r>
                <a:r>
                  <a:rPr lang="en-IN" sz="2800" b="1" dirty="0" err="1" smtClean="0">
                    <a:solidFill>
                      <a:srgbClr val="FF0000"/>
                    </a:solidFill>
                  </a:rPr>
                  <a:t>dXk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 – dimensional transformation matrix W; the eigenvectors are the columns of the matrix.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Project the samples onto a new feature subspace using the transformation matrix W. </a:t>
                </a:r>
                <a:endParaRPr lang="en-IN" sz="2800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124744"/>
                <a:ext cx="8712968" cy="5785238"/>
              </a:xfrm>
              <a:prstGeom prst="rect">
                <a:avLst/>
              </a:prstGeom>
              <a:blipFill rotWithShape="1">
                <a:blip r:embed="rId7"/>
                <a:stretch>
                  <a:fillRect l="-1400" t="-1054" r="-910" b="-200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446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98"/>
    </mc:Choice>
    <mc:Fallback>
      <p:transition spd="slow" advTm="56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157" y="130376"/>
            <a:ext cx="8229600" cy="1143000"/>
          </a:xfrm>
        </p:spPr>
        <p:txBody>
          <a:bodyPr/>
          <a:lstStyle/>
          <a:p>
            <a:r>
              <a:rPr lang="en-IN" dirty="0" smtClean="0"/>
              <a:t>LDA using </a:t>
            </a:r>
            <a:r>
              <a:rPr lang="en-IN" dirty="0" err="1" smtClean="0"/>
              <a:t>sklearn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268760"/>
            <a:ext cx="7934325" cy="5463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7388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78"/>
    </mc:Choice>
    <mc:Fallback>
      <p:transition spd="slow" advTm="43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921" y="1009650"/>
            <a:ext cx="7953375" cy="4838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305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55"/>
    </mc:Choice>
    <mc:Fallback>
      <p:transition spd="slow" advTm="43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390515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r:id="rId5" imgW="13937020" imgH="5409524" progId="">
                  <p:embed/>
                </p:oleObj>
              </mc:Choice>
              <mc:Fallback>
                <p:oleObj r:id="rId5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Kernel Trick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Given any algorithm that can be expressed solely in terms of dot products, this trick allows us to construct different nonlinear versions of it</a:t>
            </a:r>
            <a:r>
              <a:rPr lang="en-US" b="1" dirty="0" smtClean="0">
                <a:solidFill>
                  <a:srgbClr val="FF0000"/>
                </a:solidFill>
              </a:rPr>
              <a:t>.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		K(</a:t>
            </a:r>
            <a:r>
              <a:rPr lang="en-US" b="1" dirty="0" err="1" smtClean="0">
                <a:solidFill>
                  <a:srgbClr val="FF0000"/>
                </a:solidFill>
              </a:rPr>
              <a:t>x</a:t>
            </a:r>
            <a:r>
              <a:rPr lang="en-US" b="1" baseline="-25000" dirty="0" err="1" smtClean="0">
                <a:solidFill>
                  <a:srgbClr val="FF0000"/>
                </a:solidFill>
              </a:rPr>
              <a:t>i</a:t>
            </a:r>
            <a:r>
              <a:rPr lang="en-US" b="1" dirty="0" err="1" smtClean="0">
                <a:solidFill>
                  <a:srgbClr val="FF0000"/>
                </a:solidFill>
              </a:rPr>
              <a:t>,x</a:t>
            </a:r>
            <a:r>
              <a:rPr lang="en-US" b="1" baseline="-25000" dirty="0" err="1" smtClean="0">
                <a:solidFill>
                  <a:srgbClr val="FF0000"/>
                </a:solidFill>
              </a:rPr>
              <a:t>j</a:t>
            </a:r>
            <a:r>
              <a:rPr lang="en-US" b="1" dirty="0" smtClean="0">
                <a:solidFill>
                  <a:srgbClr val="FF0000"/>
                </a:solidFill>
              </a:rPr>
              <a:t>)=</a:t>
            </a:r>
            <a:r>
              <a:rPr lang="el-GR" b="1" dirty="0" smtClean="0">
                <a:solidFill>
                  <a:srgbClr val="FF0000"/>
                </a:solidFill>
              </a:rPr>
              <a:t>Φ</a:t>
            </a:r>
            <a:r>
              <a:rPr lang="en-IN" b="1" dirty="0" smtClean="0">
                <a:solidFill>
                  <a:srgbClr val="FF0000"/>
                </a:solidFill>
              </a:rPr>
              <a:t>(x</a:t>
            </a:r>
            <a:r>
              <a:rPr lang="en-IN" b="1" baseline="-25000" dirty="0" smtClean="0">
                <a:solidFill>
                  <a:srgbClr val="FF0000"/>
                </a:solidFill>
              </a:rPr>
              <a:t>i</a:t>
            </a:r>
            <a:r>
              <a:rPr lang="en-IN" b="1" dirty="0" smtClean="0">
                <a:solidFill>
                  <a:srgbClr val="FF0000"/>
                </a:solidFill>
              </a:rPr>
              <a:t>)</a:t>
            </a:r>
            <a:r>
              <a:rPr lang="en-IN" b="1" baseline="30000" dirty="0" smtClean="0">
                <a:solidFill>
                  <a:srgbClr val="FF0000"/>
                </a:solidFill>
              </a:rPr>
              <a:t>T</a:t>
            </a:r>
            <a:r>
              <a:rPr lang="el-GR" b="1" dirty="0" smtClean="0">
                <a:solidFill>
                  <a:srgbClr val="FF0000"/>
                </a:solidFill>
              </a:rPr>
              <a:t>Φ</a:t>
            </a:r>
            <a:r>
              <a:rPr lang="en-IN" b="1" dirty="0" smtClean="0">
                <a:solidFill>
                  <a:srgbClr val="FF0000"/>
                </a:solidFill>
              </a:rPr>
              <a:t>(</a:t>
            </a:r>
            <a:r>
              <a:rPr lang="en-IN" b="1" dirty="0" err="1" smtClean="0">
                <a:solidFill>
                  <a:srgbClr val="FF0000"/>
                </a:solidFill>
              </a:rPr>
              <a:t>x</a:t>
            </a:r>
            <a:r>
              <a:rPr lang="en-IN" b="1" baseline="-25000" dirty="0" err="1" smtClean="0">
                <a:solidFill>
                  <a:srgbClr val="FF0000"/>
                </a:solidFill>
              </a:rPr>
              <a:t>j</a:t>
            </a:r>
            <a:r>
              <a:rPr lang="en-IN" b="1" dirty="0" smtClean="0">
                <a:solidFill>
                  <a:srgbClr val="FF0000"/>
                </a:solidFill>
              </a:rPr>
              <a:t>)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Compute the similarity between two high-dimensional feature vectors in the original feature space.</a:t>
            </a:r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950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17"/>
    </mc:Choice>
    <mc:Fallback>
      <p:transition spd="slow" advTm="35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288996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r:id="rId5" imgW="13937020" imgH="5409524" progId="">
                  <p:embed/>
                </p:oleObj>
              </mc:Choice>
              <mc:Fallback>
                <p:oleObj r:id="rId5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Popular Kernels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IN" b="1" dirty="0" smtClean="0">
                    <a:solidFill>
                      <a:srgbClr val="FF0000"/>
                    </a:solidFill>
                  </a:rPr>
                  <a:t>Polynomial Kernel: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𝑲</m:t>
                      </m:r>
                      <m:d>
                        <m:dPr>
                          <m:ctrlP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𝒊</m:t>
                              </m:r>
                            </m:e>
                          </m:d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𝒋</m:t>
                              </m:r>
                            </m:e>
                          </m:d>
                        </m:e>
                      </m:d>
                      <m:r>
                        <a:rPr lang="en-IN" b="1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</a:rPr>
                        <m:t>(</m:t>
                      </m:r>
                      <m:r>
                        <m:rPr>
                          <m:nor/>
                        </m:rPr>
                        <a:rPr lang="en-IN" b="1" i="1" dirty="0" smtClean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x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i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)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Tx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j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)</m:t>
                      </m:r>
                      <m:r>
                        <m:rPr>
                          <m:nor/>
                        </m:rPr>
                        <a:rPr lang="en-IN" b="1" i="1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+</m:t>
                      </m:r>
                      <m:r>
                        <m:rPr>
                          <m:nor/>
                        </m:rPr>
                        <a:rPr lang="az-Cyrl-AZ" b="1" i="1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Ө</m:t>
                      </m:r>
                      <m:r>
                        <m:rPr>
                          <m:nor/>
                        </m:rPr>
                        <a:rPr lang="en-IN" b="1" i="1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)</m:t>
                      </m:r>
                      <m:r>
                        <m:rPr>
                          <m:nor/>
                        </m:rPr>
                        <a:rPr lang="en-IN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p</m:t>
                      </m:r>
                    </m:oMath>
                  </m:oMathPara>
                </a14:m>
                <a:endParaRPr lang="en-US" b="1" i="1" baseline="30000" dirty="0">
                  <a:solidFill>
                    <a:srgbClr val="FF0000"/>
                  </a:solidFill>
                  <a:latin typeface="Cambria Math" pitchFamily="18" charset="0"/>
                  <a:ea typeface="Cambria Math" pitchFamily="18" charset="0"/>
                </a:endParaRPr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FF0000"/>
                    </a:solidFill>
                  </a:rPr>
                  <a:t>Here,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az-Cyrl-AZ" b="1" i="1" dirty="0">
                        <a:solidFill>
                          <a:srgbClr val="FF0000"/>
                        </a:solidFill>
                        <a:latin typeface="Cambria Math" pitchFamily="18" charset="0"/>
                        <a:ea typeface="Cambria Math" pitchFamily="18" charset="0"/>
                      </a:rPr>
                      <m:t>Ө</m:t>
                    </m:r>
                  </m:oMath>
                </a14:m>
                <a:r>
                  <a:rPr lang="en-US" b="1" dirty="0" smtClean="0">
                    <a:solidFill>
                      <a:srgbClr val="FF0000"/>
                    </a:solidFill>
                  </a:rPr>
                  <a:t> is the threshold and p is the power that has to be specified by the user.</a:t>
                </a:r>
              </a:p>
              <a:p>
                <a:r>
                  <a:rPr lang="en-US" b="1" dirty="0" smtClean="0">
                    <a:solidFill>
                      <a:srgbClr val="FF0000"/>
                    </a:solidFill>
                  </a:rPr>
                  <a:t>Radial Basis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𝒌</m:t>
                      </m:r>
                      <m:d>
                        <m:dPr>
                          <m:ctrlP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𝒊</m:t>
                              </m:r>
                            </m:e>
                          </m:d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𝒋</m:t>
                              </m:r>
                            </m:e>
                          </m:d>
                        </m:e>
                      </m:d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𝒆𝒙𝒑</m:t>
                      </m:r>
                      <m:d>
                        <m:dPr>
                          <m:begChr m:val="["/>
                          <m:endChr m:val="]"/>
                          <m:ctrlP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IN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IN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|</m:t>
                              </m:r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IN" b="1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IN" b="1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𝒙</m:t>
                                  </m:r>
                                  <m:d>
                                    <m:dPr>
                                      <m:ctrlPr>
                                        <a:rPr lang="en-IN" b="1" i="1" baseline="30000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IN" b="1" i="1" baseline="30000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𝒊</m:t>
                                      </m:r>
                                    </m:e>
                                  </m:d>
                                  <m:r>
                                    <a:rPr lang="en-IN" b="1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−</m:t>
                                  </m:r>
                                  <m:r>
                                    <a:rPr lang="en-IN" b="1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𝒙</m:t>
                                  </m:r>
                                  <m:d>
                                    <m:dPr>
                                      <m:ctrlPr>
                                        <a:rPr lang="en-IN" b="1" i="1" baseline="30000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IN" b="1" i="1" baseline="30000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𝒋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IN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|</m:t>
                              </m:r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𝟐</m:t>
                              </m:r>
                            </m:num>
                            <m:den>
                              <m:r>
                                <a:rPr lang="en-IN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𝟐</m:t>
                              </m:r>
                              <m:r>
                                <m:rPr>
                                  <m:sty m:val="p"/>
                                </m:rPr>
                                <a:rPr lang="el-GR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σ</m:t>
                              </m:r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𝟐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b="1" dirty="0" smtClean="0">
                  <a:solidFill>
                    <a:srgbClr val="FF0000"/>
                  </a:solidFill>
                </a:endParaRPr>
              </a:p>
              <a:p>
                <a:r>
                  <a:rPr lang="en-US" b="1" dirty="0" smtClean="0">
                    <a:solidFill>
                      <a:srgbClr val="FF0000"/>
                    </a:solidFill>
                  </a:rPr>
                  <a:t>Hyperbolic tangent </a:t>
                </a:r>
                <a:r>
                  <a:rPr lang="en-US" b="1" dirty="0" err="1" smtClean="0">
                    <a:solidFill>
                      <a:srgbClr val="FF0000"/>
                    </a:solidFill>
                  </a:rPr>
                  <a:t>kernal</a:t>
                </a:r>
                <a:r>
                  <a:rPr lang="en-US" b="1" dirty="0" smtClean="0">
                    <a:solidFill>
                      <a:srgbClr val="FF0000"/>
                    </a:solidFill>
                  </a:rPr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1" i="1">
                          <a:solidFill>
                            <a:srgbClr val="FF0000"/>
                          </a:solidFill>
                          <a:latin typeface="Cambria Math"/>
                        </a:rPr>
                        <m:t>𝒌</m:t>
                      </m:r>
                      <m:d>
                        <m:dPr>
                          <m:ctrlPr>
                            <a:rPr lang="en-IN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𝒊</m:t>
                              </m:r>
                            </m:e>
                          </m:d>
                          <m:r>
                            <a:rPr lang="en-IN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IN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𝒋</m:t>
                              </m:r>
                            </m:e>
                          </m:d>
                        </m:e>
                      </m:d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𝒕𝒂𝒏𝒉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(</m:t>
                      </m:r>
                      <m:r>
                        <m:rPr>
                          <m:sty m:val="p"/>
                        </m:rPr>
                        <a:rPr lang="el-GR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η</m:t>
                      </m:r>
                      <m:r>
                        <a:rPr lang="en-IN" b="1" i="1">
                          <a:solidFill>
                            <a:srgbClr val="FF0000"/>
                          </a:solidFill>
                          <a:latin typeface="Cambria Math"/>
                        </a:rPr>
                        <m:t>𝒙</m:t>
                      </m:r>
                      <m:d>
                        <m:dPr>
                          <m:ctrlPr>
                            <a:rPr lang="en-IN" b="1" i="1" baseline="3000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baseline="3000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𝒊</m:t>
                          </m:r>
                        </m:e>
                      </m:d>
                      <m:r>
                        <a:rPr lang="en-IN" b="1" i="1" baseline="30000" smtClean="0">
                          <a:solidFill>
                            <a:srgbClr val="FF0000"/>
                          </a:solidFill>
                          <a:latin typeface="Cambria Math"/>
                        </a:rPr>
                        <m:t>𝑻</m:t>
                      </m:r>
                      <m:r>
                        <a:rPr lang="en-IN" b="1" i="1">
                          <a:solidFill>
                            <a:srgbClr val="FF0000"/>
                          </a:solidFill>
                          <a:latin typeface="Cambria Math"/>
                        </a:rPr>
                        <m:t>𝒙</m:t>
                      </m:r>
                      <m:d>
                        <m:dPr>
                          <m:ctrlPr>
                            <a:rPr lang="en-IN" b="1" i="1" baseline="3000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baseline="3000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𝒋</m:t>
                          </m:r>
                        </m:e>
                      </m:d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θ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b="1" dirty="0" smtClean="0">
                  <a:solidFill>
                    <a:srgbClr val="FF0000"/>
                  </a:solidFill>
                </a:endParaRPr>
              </a:p>
              <a:p>
                <a:endParaRPr lang="en-IN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7"/>
                <a:stretch>
                  <a:fillRect l="-1704" t="-269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422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29"/>
    </mc:Choice>
    <mc:Fallback>
      <p:transition spd="slow" advTm="13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3843634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r:id="rId5" imgW="13937020" imgH="5409524" progId="">
                  <p:embed/>
                </p:oleObj>
              </mc:Choice>
              <mc:Fallback>
                <p:oleObj r:id="rId5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Steps for RBF kernel PCA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6752"/>
                <a:ext cx="8229600" cy="5081811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b="1" dirty="0" smtClean="0">
                    <a:solidFill>
                      <a:srgbClr val="FF0000"/>
                    </a:solidFill>
                  </a:rPr>
                  <a:t>Compute the kernel matrix k.</a:t>
                </a:r>
              </a:p>
              <a:p>
                <a:r>
                  <a:rPr lang="en-US" b="1" dirty="0" smtClean="0">
                    <a:solidFill>
                      <a:srgbClr val="FF0000"/>
                    </a:solidFill>
                  </a:rPr>
                  <a:t>Center the kernel matrix k using the following equation: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p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𝑲</m:t>
                        </m:r>
                      </m:e>
                      <m:sup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′</m:t>
                        </m:r>
                      </m:sup>
                    </m:sSup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𝑲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−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𝑰𝒏𝑲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−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𝑲𝑰𝒏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+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𝑰𝒏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𝑲𝑰</m:t>
                    </m:r>
                    <m:r>
                      <a:rPr lang="en-IN" b="1" i="1" baseline="-25000" smtClean="0">
                        <a:solidFill>
                          <a:srgbClr val="FF0000"/>
                        </a:solidFill>
                        <a:latin typeface="Cambria Math"/>
                      </a:rPr>
                      <m:t>𝒏</m:t>
                    </m:r>
                  </m:oMath>
                </a14:m>
                <a:r>
                  <a:rPr lang="en-US" b="1" dirty="0" smtClean="0">
                    <a:solidFill>
                      <a:srgbClr val="FF0000"/>
                    </a:solidFill>
                  </a:rPr>
                  <a:t> </a:t>
                </a: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>Here I</a:t>
                </a:r>
                <a:r>
                  <a:rPr lang="en-IN" b="1" baseline="-25000" dirty="0" smtClean="0">
                    <a:solidFill>
                      <a:srgbClr val="FF0000"/>
                    </a:solidFill>
                  </a:rPr>
                  <a:t>n</a:t>
                </a:r>
                <a:r>
                  <a:rPr lang="en-IN" b="1" dirty="0" smtClean="0">
                    <a:solidFill>
                      <a:srgbClr val="FF0000"/>
                    </a:solidFill>
                  </a:rPr>
                  <a:t> is an </a:t>
                </a:r>
                <a:r>
                  <a:rPr lang="en-IN" b="1" dirty="0" err="1" smtClean="0">
                    <a:solidFill>
                      <a:srgbClr val="FF0000"/>
                    </a:solidFill>
                  </a:rPr>
                  <a:t>nXn</a:t>
                </a:r>
                <a:r>
                  <a:rPr lang="en-IN" b="1" dirty="0" smtClean="0">
                    <a:solidFill>
                      <a:srgbClr val="FF0000"/>
                    </a:solidFill>
                  </a:rPr>
                  <a:t>-dimensional matrix where all values are equal to 1/n.</a:t>
                </a:r>
              </a:p>
              <a:p>
                <a:r>
                  <a:rPr lang="en-IN" b="1" dirty="0" smtClean="0">
                    <a:solidFill>
                      <a:srgbClr val="FF0000"/>
                    </a:solidFill>
                  </a:rPr>
                  <a:t>Collect the top k eigenvectors of the </a:t>
                </a:r>
                <a:r>
                  <a:rPr lang="en-IN" b="1" dirty="0" err="1" smtClean="0">
                    <a:solidFill>
                      <a:srgbClr val="FF0000"/>
                    </a:solidFill>
                  </a:rPr>
                  <a:t>centered</a:t>
                </a:r>
                <a:r>
                  <a:rPr lang="en-IN" b="1" dirty="0" smtClean="0">
                    <a:solidFill>
                      <a:srgbClr val="FF0000"/>
                    </a:solidFill>
                  </a:rPr>
                  <a:t> kernel matrix based on their corresponding eigenvalues, which are ranked by decreasing magnitude.</a:t>
                </a:r>
                <a:endParaRPr lang="en-IN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6752"/>
                <a:ext cx="8229600" cy="5081811"/>
              </a:xfrm>
              <a:blipFill rotWithShape="1">
                <a:blip r:embed="rId7"/>
                <a:stretch>
                  <a:fillRect l="-1852" t="-2518" r="-140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412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74"/>
    </mc:Choice>
    <mc:Fallback>
      <p:transition spd="slow" advTm="34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620688"/>
            <a:ext cx="5591175" cy="501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01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61"/>
    </mc:Choice>
    <mc:Fallback>
      <p:transition spd="slow" advTm="19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493</Words>
  <Application>Microsoft Office PowerPoint</Application>
  <PresentationFormat>On-screen Show (4:3)</PresentationFormat>
  <Paragraphs>62</Paragraphs>
  <Slides>13</Slides>
  <Notes>0</Notes>
  <HiddenSlides>0</HiddenSlides>
  <MMClips>13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INT247 Machine Learning Foundations</vt:lpstr>
      <vt:lpstr>Linear Discriminant Analysis</vt:lpstr>
      <vt:lpstr>Steps of LDA</vt:lpstr>
      <vt:lpstr>LDA using sklearn</vt:lpstr>
      <vt:lpstr>PowerPoint Presentation</vt:lpstr>
      <vt:lpstr>Kernel Trick</vt:lpstr>
      <vt:lpstr>Popular Kernels</vt:lpstr>
      <vt:lpstr>Steps for RBF kernel PCA</vt:lpstr>
      <vt:lpstr>PowerPoint Presentation</vt:lpstr>
      <vt:lpstr>PowerPoint Presentation</vt:lpstr>
      <vt:lpstr>Advantages of Dimensionality Reduction</vt:lpstr>
      <vt:lpstr>Disadvantages of Dimensionality Reduction</vt:lpstr>
      <vt:lpstr>PowerPoint Presentation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INT247 Machine Learning Foundations</dc:title>
  <dc:creator>ismail - [2010]</dc:creator>
  <cp:lastModifiedBy>ismail - [2010]</cp:lastModifiedBy>
  <cp:revision>9</cp:revision>
  <dcterms:created xsi:type="dcterms:W3CDTF">2019-03-15T10:56:46Z</dcterms:created>
  <dcterms:modified xsi:type="dcterms:W3CDTF">2020-03-18T08:33:35Z</dcterms:modified>
</cp:coreProperties>
</file>

<file path=docProps/thumbnail.jpeg>
</file>